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D0045-0595-46F9-ACFB-536BDBCCCF86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F79D2F-0C42-46D3-95D8-1B3C6944F9C3}" type="slidenum">
              <a:rPr lang="ca-ES" smtClean="0"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F79D2F-0C42-46D3-95D8-1B3C6944F9C3}" type="slidenum">
              <a:rPr lang="ca-ES" smtClean="0"/>
              <a:t>2</a:t>
            </a:fld>
            <a:endParaRPr lang="ca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a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96274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ca-ES" dirty="0" smtClean="0">
                <a:latin typeface="Comic Sans MS" pitchFamily="66" charset="0"/>
              </a:rPr>
              <a:t>Tema 5 </a:t>
            </a:r>
            <a:r>
              <a:rPr lang="ca-ES" cap="none" dirty="0" smtClean="0">
                <a:latin typeface="Comic Sans MS" pitchFamily="66" charset="0"/>
              </a:rPr>
              <a:t>i</a:t>
            </a:r>
            <a:r>
              <a:rPr lang="ca-ES" dirty="0" smtClean="0">
                <a:latin typeface="Comic Sans MS" pitchFamily="66" charset="0"/>
              </a:rPr>
              <a:t> 6: transformacions econòmiques </a:t>
            </a:r>
            <a:r>
              <a:rPr lang="ca-ES" cap="none" dirty="0" smtClean="0">
                <a:latin typeface="Comic Sans MS" pitchFamily="66" charset="0"/>
              </a:rPr>
              <a:t>i</a:t>
            </a:r>
            <a:r>
              <a:rPr lang="ca-ES" dirty="0" smtClean="0">
                <a:latin typeface="Comic Sans MS" pitchFamily="66" charset="0"/>
              </a:rPr>
              <a:t> socials </a:t>
            </a:r>
            <a:r>
              <a:rPr lang="ca-ES" cap="none" dirty="0" smtClean="0">
                <a:latin typeface="Comic Sans MS" pitchFamily="66" charset="0"/>
              </a:rPr>
              <a:t>al</a:t>
            </a:r>
            <a:r>
              <a:rPr lang="ca-ES" dirty="0" smtClean="0">
                <a:latin typeface="Comic Sans MS" pitchFamily="66" charset="0"/>
              </a:rPr>
              <a:t> </a:t>
            </a:r>
            <a:r>
              <a:rPr lang="ca-ES" cap="none" dirty="0" smtClean="0">
                <a:latin typeface="Comic Sans MS" pitchFamily="66" charset="0"/>
              </a:rPr>
              <a:t>s</a:t>
            </a:r>
            <a:r>
              <a:rPr lang="ca-ES" dirty="0" smtClean="0">
                <a:latin typeface="Comic Sans MS" pitchFamily="66" charset="0"/>
              </a:rPr>
              <a:t>. </a:t>
            </a:r>
            <a:r>
              <a:rPr lang="ca-ES" dirty="0" err="1" smtClean="0">
                <a:latin typeface="Comic Sans MS" pitchFamily="66" charset="0"/>
              </a:rPr>
              <a:t>xix</a:t>
            </a:r>
            <a:endParaRPr lang="ca-ES" dirty="0">
              <a:latin typeface="Comic Sans MS" pitchFamily="66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551723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ca-ES" dirty="0" smtClean="0">
                <a:solidFill>
                  <a:schemeClr val="tx1"/>
                </a:solidFill>
              </a:rPr>
              <a:t> </a:t>
            </a:r>
            <a:r>
              <a:rPr lang="ca-ES" b="1" dirty="0" smtClean="0">
                <a:solidFill>
                  <a:schemeClr val="tx1"/>
                </a:solidFill>
              </a:rPr>
              <a:t>La demografia espanyola en el </a:t>
            </a:r>
            <a:r>
              <a:rPr lang="ca-ES" b="1" dirty="0" err="1" smtClean="0">
                <a:solidFill>
                  <a:schemeClr val="tx1"/>
                </a:solidFill>
              </a:rPr>
              <a:t>s.XIX</a:t>
            </a:r>
            <a:r>
              <a:rPr lang="ca-ES" b="1" dirty="0" smtClean="0">
                <a:solidFill>
                  <a:schemeClr val="tx1"/>
                </a:solidFill>
              </a:rPr>
              <a:t>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L’augment de la població espanyola </a:t>
            </a:r>
          </a:p>
          <a:p>
            <a:pPr lvl="2">
              <a:buFont typeface="Wingdings" pitchFamily="2" charset="2"/>
              <a:buChar char="ü"/>
            </a:pPr>
            <a:r>
              <a:rPr lang="ca-ES" b="1" dirty="0" smtClean="0">
                <a:solidFill>
                  <a:schemeClr val="tx1"/>
                </a:solidFill>
              </a:rPr>
              <a:t>Les </a:t>
            </a:r>
            <a:r>
              <a:rPr lang="ca-ES" b="1" dirty="0" smtClean="0">
                <a:solidFill>
                  <a:schemeClr val="tx1"/>
                </a:solidFill>
              </a:rPr>
              <a:t>malalties epidèmiques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El </a:t>
            </a:r>
            <a:r>
              <a:rPr lang="ca-ES" b="1" dirty="0" smtClean="0">
                <a:solidFill>
                  <a:schemeClr val="tx1"/>
                </a:solidFill>
              </a:rPr>
              <a:t>món rural i les crisis de subsistència </a:t>
            </a:r>
            <a:endParaRPr lang="ca-ES" b="1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El creixement urbà i les malalties socials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 </a:t>
            </a:r>
            <a:r>
              <a:rPr lang="ca-ES" b="1" dirty="0" smtClean="0">
                <a:solidFill>
                  <a:schemeClr val="tx1"/>
                </a:solidFill>
              </a:rPr>
              <a:t>Els fluxos migratoris </a:t>
            </a:r>
            <a:endParaRPr lang="ca-ES" b="1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 La població a la Catalunya del s. XIX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 L’emigració catalana a les Antilles </a:t>
            </a:r>
          </a:p>
          <a:p>
            <a:pPr>
              <a:buFont typeface="Wingdings" pitchFamily="2" charset="2"/>
              <a:buChar char="Ø"/>
            </a:pPr>
            <a:r>
              <a:rPr lang="ca-ES" b="1" dirty="0" smtClean="0">
                <a:solidFill>
                  <a:schemeClr val="tx1"/>
                </a:solidFill>
              </a:rPr>
              <a:t>L’agricultura </a:t>
            </a:r>
            <a:r>
              <a:rPr lang="ca-ES" b="1" dirty="0" smtClean="0">
                <a:solidFill>
                  <a:schemeClr val="tx1"/>
                </a:solidFill>
              </a:rPr>
              <a:t>i el món rural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Els </a:t>
            </a:r>
            <a:r>
              <a:rPr lang="ca-ES" b="1" dirty="0" smtClean="0">
                <a:solidFill>
                  <a:schemeClr val="tx1"/>
                </a:solidFill>
              </a:rPr>
              <a:t>canvis en el règim de propietat de la terra </a:t>
            </a:r>
            <a:endParaRPr lang="ca-ES" b="1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 </a:t>
            </a:r>
            <a:r>
              <a:rPr lang="ca-ES" b="1" dirty="0" smtClean="0">
                <a:solidFill>
                  <a:schemeClr val="tx1"/>
                </a:solidFill>
              </a:rPr>
              <a:t>L’especialització regional dels conreus </a:t>
            </a:r>
            <a:endParaRPr lang="ca-ES" b="1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La </a:t>
            </a:r>
            <a:r>
              <a:rPr lang="ca-ES" b="1" dirty="0" smtClean="0">
                <a:solidFill>
                  <a:schemeClr val="tx1"/>
                </a:solidFill>
              </a:rPr>
              <a:t>crisi agrària de finals de segle </a:t>
            </a:r>
          </a:p>
          <a:p>
            <a:pPr lvl="2">
              <a:buFont typeface="Wingdings" pitchFamily="2" charset="2"/>
              <a:buChar char="ü"/>
            </a:pPr>
            <a:r>
              <a:rPr lang="ca-ES" b="1" dirty="0" smtClean="0">
                <a:solidFill>
                  <a:schemeClr val="tx1"/>
                </a:solidFill>
              </a:rPr>
              <a:t>La </a:t>
            </a:r>
            <a:r>
              <a:rPr lang="ca-ES" b="1" dirty="0" smtClean="0">
                <a:solidFill>
                  <a:schemeClr val="tx1"/>
                </a:solidFill>
              </a:rPr>
              <a:t>crisi de la fil·loxera i el conflicte rabassaire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88640"/>
          </a:xfrm>
        </p:spPr>
        <p:txBody>
          <a:bodyPr>
            <a:normAutofit fontScale="90000"/>
          </a:bodyPr>
          <a:lstStyle/>
          <a:p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88640"/>
            <a:ext cx="8686800" cy="7128792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ca-ES" b="1" dirty="0" smtClean="0">
                <a:solidFill>
                  <a:schemeClr val="tx1"/>
                </a:solidFill>
              </a:rPr>
              <a:t>El procés d’industrialització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La indústria tèxtil </a:t>
            </a:r>
          </a:p>
          <a:p>
            <a:pPr lvl="2">
              <a:buFont typeface="Wingdings" pitchFamily="2" charset="2"/>
              <a:buChar char="ü"/>
            </a:pPr>
            <a:r>
              <a:rPr lang="ca-ES" b="1" dirty="0" smtClean="0">
                <a:solidFill>
                  <a:schemeClr val="tx1"/>
                </a:solidFill>
              </a:rPr>
              <a:t>Els vapors i les colònies industrials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La indústria siderometal·lúrgica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La mineria </a:t>
            </a:r>
          </a:p>
          <a:p>
            <a:pPr>
              <a:buFont typeface="Wingdings" pitchFamily="2" charset="2"/>
              <a:buChar char="Ø"/>
            </a:pPr>
            <a:r>
              <a:rPr lang="ca-ES" b="1" dirty="0" smtClean="0">
                <a:solidFill>
                  <a:schemeClr val="tx1"/>
                </a:solidFill>
              </a:rPr>
              <a:t>Comerç</a:t>
            </a:r>
            <a:r>
              <a:rPr lang="ca-ES" b="1" dirty="0" smtClean="0">
                <a:solidFill>
                  <a:schemeClr val="tx1"/>
                </a:solidFill>
              </a:rPr>
              <a:t>, infraestructures i comunicacions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El </a:t>
            </a:r>
            <a:r>
              <a:rPr lang="ca-ES" b="1" dirty="0" smtClean="0">
                <a:solidFill>
                  <a:schemeClr val="tx1"/>
                </a:solidFill>
              </a:rPr>
              <a:t>comerç exterior </a:t>
            </a:r>
          </a:p>
          <a:p>
            <a:pPr lvl="2">
              <a:buFont typeface="Wingdings" pitchFamily="2" charset="2"/>
              <a:buChar char="ü"/>
            </a:pPr>
            <a:r>
              <a:rPr lang="ca-ES" b="1" dirty="0" smtClean="0">
                <a:solidFill>
                  <a:schemeClr val="tx1"/>
                </a:solidFill>
              </a:rPr>
              <a:t> La </a:t>
            </a:r>
            <a:r>
              <a:rPr lang="ca-ES" b="1" dirty="0" smtClean="0">
                <a:solidFill>
                  <a:schemeClr val="tx1"/>
                </a:solidFill>
              </a:rPr>
              <a:t>indústria colonial i el comerç d’esclaus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La xarxa de vies de comunicació exterior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Correus </a:t>
            </a:r>
            <a:r>
              <a:rPr lang="ca-ES" b="1" dirty="0" smtClean="0">
                <a:solidFill>
                  <a:schemeClr val="tx1"/>
                </a:solidFill>
              </a:rPr>
              <a:t>i telègrafs </a:t>
            </a:r>
          </a:p>
          <a:p>
            <a:pPr>
              <a:buFont typeface="Wingdings" pitchFamily="2" charset="2"/>
              <a:buChar char="Ø"/>
            </a:pPr>
            <a:r>
              <a:rPr lang="ca-ES" b="1" dirty="0" smtClean="0">
                <a:solidFill>
                  <a:schemeClr val="tx1"/>
                </a:solidFill>
              </a:rPr>
              <a:t>Les </a:t>
            </a:r>
            <a:r>
              <a:rPr lang="ca-ES" b="1" dirty="0" smtClean="0">
                <a:solidFill>
                  <a:schemeClr val="tx1"/>
                </a:solidFill>
              </a:rPr>
              <a:t>transformacions socials i el moviment obrer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La </a:t>
            </a:r>
            <a:r>
              <a:rPr lang="ca-ES" b="1" dirty="0" smtClean="0">
                <a:solidFill>
                  <a:schemeClr val="tx1"/>
                </a:solidFill>
              </a:rPr>
              <a:t>burgesia i el proletariat industrial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El </a:t>
            </a:r>
            <a:r>
              <a:rPr lang="ca-ES" b="1" dirty="0" smtClean="0">
                <a:solidFill>
                  <a:schemeClr val="tx1"/>
                </a:solidFill>
              </a:rPr>
              <a:t>moviment obrer </a:t>
            </a:r>
            <a:endParaRPr lang="ca-ES" b="1" dirty="0" smtClean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ü"/>
            </a:pPr>
            <a:r>
              <a:rPr lang="ca-ES" b="1" dirty="0" smtClean="0">
                <a:solidFill>
                  <a:schemeClr val="tx1"/>
                </a:solidFill>
              </a:rPr>
              <a:t>Els </a:t>
            </a:r>
            <a:r>
              <a:rPr lang="ca-ES" b="1" dirty="0" smtClean="0">
                <a:solidFill>
                  <a:schemeClr val="tx1"/>
                </a:solidFill>
              </a:rPr>
              <a:t>orígens i les primeres manifestacions </a:t>
            </a:r>
          </a:p>
          <a:p>
            <a:pPr lvl="2">
              <a:buFont typeface="Wingdings" pitchFamily="2" charset="2"/>
              <a:buChar char="ü"/>
            </a:pPr>
            <a:r>
              <a:rPr lang="ca-ES" b="1" dirty="0" smtClean="0">
                <a:solidFill>
                  <a:schemeClr val="tx1"/>
                </a:solidFill>
              </a:rPr>
              <a:t>El conflicte de les selfactines i la primera vaga general </a:t>
            </a:r>
          </a:p>
          <a:p>
            <a:pPr lvl="2">
              <a:buFont typeface="Wingdings" pitchFamily="2" charset="2"/>
              <a:buChar char="ü"/>
            </a:pPr>
            <a:r>
              <a:rPr lang="ca-ES" b="1" dirty="0" smtClean="0">
                <a:solidFill>
                  <a:schemeClr val="tx1"/>
                </a:solidFill>
              </a:rPr>
              <a:t>La influència de </a:t>
            </a:r>
            <a:r>
              <a:rPr lang="ca-ES" b="1" dirty="0" err="1" smtClean="0">
                <a:solidFill>
                  <a:schemeClr val="tx1"/>
                </a:solidFill>
              </a:rPr>
              <a:t>l’AIT</a:t>
            </a:r>
            <a:r>
              <a:rPr lang="ca-ES" b="1" dirty="0" smtClean="0">
                <a:solidFill>
                  <a:schemeClr val="tx1"/>
                </a:solidFill>
              </a:rPr>
              <a:t> </a:t>
            </a:r>
          </a:p>
          <a:p>
            <a:pPr lvl="2">
              <a:buFont typeface="Wingdings" pitchFamily="2" charset="2"/>
              <a:buChar char="ü"/>
            </a:pPr>
            <a:r>
              <a:rPr lang="ca-ES" b="1" dirty="0" smtClean="0">
                <a:solidFill>
                  <a:schemeClr val="tx1"/>
                </a:solidFill>
              </a:rPr>
              <a:t>Entre la moderació i el radicalisme </a:t>
            </a:r>
          </a:p>
          <a:p>
            <a:pPr lvl="2">
              <a:buFont typeface="Wingdings" pitchFamily="2" charset="2"/>
              <a:buChar char="ü"/>
            </a:pPr>
            <a:r>
              <a:rPr lang="ca-ES" b="1" dirty="0" smtClean="0">
                <a:solidFill>
                  <a:schemeClr val="tx1"/>
                </a:solidFill>
              </a:rPr>
              <a:t>La Llei d’associacions i el Primer de Maig </a:t>
            </a:r>
          </a:p>
          <a:p>
            <a:pPr>
              <a:buFont typeface="Wingdings" pitchFamily="2" charset="2"/>
              <a:buChar char="Ø"/>
            </a:pPr>
            <a:r>
              <a:rPr lang="ca-ES" b="1" dirty="0" smtClean="0">
                <a:solidFill>
                  <a:schemeClr val="tx1"/>
                </a:solidFill>
              </a:rPr>
              <a:t>La condició social de la dona </a:t>
            </a:r>
          </a:p>
          <a:p>
            <a:endParaRPr lang="ca-ES" b="1" dirty="0" smtClean="0"/>
          </a:p>
          <a:p>
            <a:pPr>
              <a:buNone/>
            </a:pPr>
            <a:r>
              <a:rPr lang="ca-ES" b="1" dirty="0" smtClean="0">
                <a:solidFill>
                  <a:schemeClr val="tx1"/>
                </a:solidFill>
              </a:rPr>
              <a:t> </a:t>
            </a:r>
          </a:p>
          <a:p>
            <a:pPr>
              <a:buNone/>
            </a:pPr>
            <a:endParaRPr lang="es-ES" b="1" dirty="0" smtClean="0"/>
          </a:p>
          <a:p>
            <a:endParaRPr lang="ca-ES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63</TotalTime>
  <Words>200</Words>
  <Application>Microsoft Office PowerPoint</Application>
  <PresentationFormat>Presentación en pantalla (4:3)</PresentationFormat>
  <Paragraphs>36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Viajes</vt:lpstr>
      <vt:lpstr>Tema 5 i 6: transformacions econòmiques i socials al s. xix</vt:lpstr>
      <vt:lpstr>Diapositiva 2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Restauració (1874 – 1898)</dc:title>
  <dc:creator>Usuario</dc:creator>
  <cp:lastModifiedBy>Usuario</cp:lastModifiedBy>
  <cp:revision>7</cp:revision>
  <dcterms:created xsi:type="dcterms:W3CDTF">2013-02-05T13:44:10Z</dcterms:created>
  <dcterms:modified xsi:type="dcterms:W3CDTF">2013-02-05T14:47:41Z</dcterms:modified>
</cp:coreProperties>
</file>